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2"/>
  </p:notesMasterIdLst>
  <p:sldIdLst>
    <p:sldId id="256" r:id="rId2"/>
    <p:sldId id="257" r:id="rId3"/>
    <p:sldId id="258" r:id="rId4"/>
    <p:sldId id="265" r:id="rId5"/>
    <p:sldId id="260" r:id="rId6"/>
    <p:sldId id="261" r:id="rId7"/>
    <p:sldId id="262" r:id="rId8"/>
    <p:sldId id="263" r:id="rId9"/>
    <p:sldId id="266" r:id="rId10"/>
    <p:sldId id="25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2" d="100"/>
          <a:sy n="72" d="100"/>
        </p:scale>
        <p:origin x="135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BE4670-B0A1-4BAB-997C-47954D83C539}" type="datetimeFigureOut">
              <a:rPr lang="en-US" smtClean="0"/>
              <a:t>11/26/2013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0F822F-AE01-431A-A6BB-3D16343FB7A9}" type="slidenum">
              <a:rPr lang="en-US" smtClean="0"/>
              <a:t>‹#›</a:t>
            </a:fld>
            <a:endParaRPr lang="en-US"/>
          </a:p>
        </p:txBody>
      </p:sp>
    </p:spTree>
    <p:extLst>
      <p:ext uri="{BB962C8B-B14F-4D97-AF65-F5344CB8AC3E}">
        <p14:creationId xmlns:p14="http://schemas.microsoft.com/office/powerpoint/2010/main" val="358075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Reflection</a:t>
            </a:r>
          </a:p>
          <a:p>
            <a:r>
              <a:rPr lang="en-US" dirty="0" smtClean="0"/>
              <a:t>Which aspects of your culture do you think are enabling you to innovate? Which aspects of your culture are inhibiting or obstacles?</a:t>
            </a:r>
          </a:p>
          <a:p>
            <a:endParaRPr lang="en-US" dirty="0"/>
          </a:p>
        </p:txBody>
      </p:sp>
      <p:sp>
        <p:nvSpPr>
          <p:cNvPr id="4" name="Slide Number Placeholder 3"/>
          <p:cNvSpPr>
            <a:spLocks noGrp="1"/>
          </p:cNvSpPr>
          <p:nvPr>
            <p:ph type="sldNum" sz="quarter" idx="10"/>
          </p:nvPr>
        </p:nvSpPr>
        <p:spPr/>
        <p:txBody>
          <a:bodyPr/>
          <a:lstStyle/>
          <a:p>
            <a:fld id="{AB0F822F-AE01-431A-A6BB-3D16343FB7A9}" type="slidenum">
              <a:rPr lang="en-US" smtClean="0"/>
              <a:t>10</a:t>
            </a:fld>
            <a:endParaRPr lang="en-US"/>
          </a:p>
        </p:txBody>
      </p:sp>
    </p:spTree>
    <p:extLst>
      <p:ext uri="{BB962C8B-B14F-4D97-AF65-F5344CB8AC3E}">
        <p14:creationId xmlns:p14="http://schemas.microsoft.com/office/powerpoint/2010/main" val="25560648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78ABE3C1-DBE1-495D-B57B-2849774B866A}" type="datetimeFigureOut">
              <a:rPr lang="en-US" smtClean="0"/>
              <a:t>11/26/2013</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156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686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7635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08002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2097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11/26/2013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2296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11/26/2013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3241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9390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6178E61D-D431-422C-9764-11DAFE33AB63}" type="datetimeFigureOut">
              <a:rPr lang="en-US" smtClean="0"/>
              <a:t>11/26/2013</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821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766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30578ACC-22D6-47C1-A373-4FD133E34F3C}" type="datetimeFigureOut">
              <a:rPr lang="en-US" smtClean="0"/>
              <a:t>11/26/2013</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046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975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830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076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11/26/2013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2442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3173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11/26/2013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949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11/26/2013</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5008376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Culture</a:t>
            </a:r>
            <a:endParaRPr lang="en-US" dirty="0"/>
          </a:p>
        </p:txBody>
      </p:sp>
      <p:sp>
        <p:nvSpPr>
          <p:cNvPr id="3" name="Subtitle 2"/>
          <p:cNvSpPr>
            <a:spLocks noGrp="1"/>
          </p:cNvSpPr>
          <p:nvPr>
            <p:ph type="subTitle" idx="1"/>
          </p:nvPr>
        </p:nvSpPr>
        <p:spPr/>
        <p:txBody>
          <a:bodyPr/>
          <a:lstStyle/>
          <a:p>
            <a:r>
              <a:rPr lang="en-US" dirty="0" smtClean="0"/>
              <a:t>Pat Eglinton</a:t>
            </a:r>
          </a:p>
        </p:txBody>
      </p:sp>
    </p:spTree>
    <p:extLst>
      <p:ext uri="{BB962C8B-B14F-4D97-AF65-F5344CB8AC3E}">
        <p14:creationId xmlns:p14="http://schemas.microsoft.com/office/powerpoint/2010/main" val="1867232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Exploring </a:t>
            </a:r>
            <a:r>
              <a:rPr lang="en-US" b="1" dirty="0"/>
              <a:t>Organizational Culture</a:t>
            </a:r>
            <a:br>
              <a:rPr lang="en-US" b="1" dirty="0"/>
            </a:br>
            <a:endParaRPr lang="en-US" dirty="0"/>
          </a:p>
        </p:txBody>
      </p:sp>
      <p:sp>
        <p:nvSpPr>
          <p:cNvPr id="3" name="Content Placeholder 2"/>
          <p:cNvSpPr>
            <a:spLocks noGrp="1"/>
          </p:cNvSpPr>
          <p:nvPr>
            <p:ph idx="1"/>
          </p:nvPr>
        </p:nvSpPr>
        <p:spPr/>
        <p:txBody>
          <a:bodyPr/>
          <a:lstStyle/>
          <a:p>
            <a:r>
              <a:rPr lang="en-US" dirty="0" smtClean="0"/>
              <a:t>Objectives:</a:t>
            </a:r>
          </a:p>
          <a:p>
            <a:pPr lvl="1"/>
            <a:r>
              <a:rPr lang="en-US" dirty="0"/>
              <a:t>To explore the culture of your organization by describing your behaviors, values, and assumptions.</a:t>
            </a:r>
          </a:p>
          <a:p>
            <a:pPr lvl="1"/>
            <a:r>
              <a:rPr lang="en-US" dirty="0"/>
              <a:t>To reflect on which aspects of your culture are enabling or inhibiting your innovative projects</a:t>
            </a:r>
            <a:r>
              <a:rPr lang="en-US" dirty="0" smtClean="0"/>
              <a:t>.</a:t>
            </a:r>
          </a:p>
          <a:p>
            <a:pPr lvl="1"/>
            <a:endParaRPr lang="en-US" dirty="0"/>
          </a:p>
          <a:p>
            <a:r>
              <a:rPr lang="en-US" dirty="0" smtClean="0"/>
              <a:t>Activity:</a:t>
            </a:r>
          </a:p>
          <a:p>
            <a:pPr lvl="1"/>
            <a:r>
              <a:rPr lang="en-US" dirty="0" smtClean="0"/>
              <a:t>Split up into groups of 2-3 people</a:t>
            </a:r>
          </a:p>
          <a:p>
            <a:pPr lvl="1"/>
            <a:r>
              <a:rPr lang="en-US" dirty="0" smtClean="0"/>
              <a:t>Take 15 minutes to fill out the worksheet…</a:t>
            </a:r>
            <a:endParaRPr lang="en-US" dirty="0"/>
          </a:p>
          <a:p>
            <a:pPr lvl="1"/>
            <a:endParaRPr lang="en-US" dirty="0"/>
          </a:p>
        </p:txBody>
      </p:sp>
    </p:spTree>
    <p:extLst>
      <p:ext uri="{BB962C8B-B14F-4D97-AF65-F5344CB8AC3E}">
        <p14:creationId xmlns:p14="http://schemas.microsoft.com/office/powerpoint/2010/main" val="2854845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Organizational Culture defined</a:t>
            </a:r>
          </a:p>
          <a:p>
            <a:endParaRPr lang="en-US" dirty="0" smtClean="0"/>
          </a:p>
          <a:p>
            <a:r>
              <a:rPr lang="en-US" dirty="0" smtClean="0"/>
              <a:t>Organizational Culture Articles</a:t>
            </a:r>
          </a:p>
          <a:p>
            <a:pPr lvl="1"/>
            <a:r>
              <a:rPr lang="en-US" dirty="0"/>
              <a:t>Organizational Culture in Bank Acquisitions and </a:t>
            </a:r>
            <a:r>
              <a:rPr lang="en-US" dirty="0" smtClean="0"/>
              <a:t>Mergers</a:t>
            </a:r>
          </a:p>
          <a:p>
            <a:pPr lvl="1"/>
            <a:r>
              <a:rPr lang="en-US" dirty="0"/>
              <a:t>Transformational Leadership and Organizational </a:t>
            </a:r>
            <a:r>
              <a:rPr lang="en-US" dirty="0" smtClean="0"/>
              <a:t>Culture</a:t>
            </a:r>
          </a:p>
          <a:p>
            <a:endParaRPr lang="en-US" dirty="0" smtClean="0"/>
          </a:p>
          <a:p>
            <a:r>
              <a:rPr lang="en-US" dirty="0" smtClean="0"/>
              <a:t>Exercises and Routines</a:t>
            </a:r>
          </a:p>
          <a:p>
            <a:endParaRPr lang="en-US" dirty="0"/>
          </a:p>
        </p:txBody>
      </p:sp>
    </p:spTree>
    <p:extLst>
      <p:ext uri="{BB962C8B-B14F-4D97-AF65-F5344CB8AC3E}">
        <p14:creationId xmlns:p14="http://schemas.microsoft.com/office/powerpoint/2010/main" val="396182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Culture </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dirty="0"/>
              <a:t>“A pattern of shared basic assumptions that a group has learned as it solved its problems of external adaptation and internal integration, that has worked well enough to be considered valid and therefore, to be taught to new members as the correct way to perceive, think, and feel in relation to those problems.”</a:t>
            </a:r>
            <a:br>
              <a:rPr lang="en-US" dirty="0"/>
            </a:br>
            <a:endParaRPr lang="en-US" dirty="0" smtClean="0"/>
          </a:p>
          <a:p>
            <a:pPr marL="0" indent="0">
              <a:buNone/>
            </a:pPr>
            <a:r>
              <a:rPr lang="en-US" dirty="0" smtClean="0"/>
              <a:t>	       - Edgar </a:t>
            </a:r>
            <a:r>
              <a:rPr lang="en-US" dirty="0"/>
              <a:t>Schein on Organizational </a:t>
            </a:r>
            <a:r>
              <a:rPr lang="en-US" dirty="0" smtClean="0"/>
              <a:t>Culture</a:t>
            </a:r>
          </a:p>
          <a:p>
            <a:pPr marL="0" indent="0">
              <a:buNone/>
            </a:pPr>
            <a:endParaRPr lang="en-US" dirty="0"/>
          </a:p>
          <a:p>
            <a:r>
              <a:rPr lang="en-US" dirty="0" smtClean="0"/>
              <a:t>Necessary </a:t>
            </a:r>
            <a:r>
              <a:rPr lang="en-US" dirty="0"/>
              <a:t>for successful leaders who must fully understand and communicate the values and norms to associates across the organization</a:t>
            </a:r>
            <a:endParaRPr lang="en-US" dirty="0"/>
          </a:p>
        </p:txBody>
      </p:sp>
    </p:spTree>
    <p:extLst>
      <p:ext uri="{BB962C8B-B14F-4D97-AF65-F5344CB8AC3E}">
        <p14:creationId xmlns:p14="http://schemas.microsoft.com/office/powerpoint/2010/main" val="494405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Culture Articles</a:t>
            </a:r>
            <a:endParaRPr lang="en-US" dirty="0"/>
          </a:p>
        </p:txBody>
      </p:sp>
      <p:sp>
        <p:nvSpPr>
          <p:cNvPr id="3" name="Text Placeholder 2"/>
          <p:cNvSpPr>
            <a:spLocks noGrp="1"/>
          </p:cNvSpPr>
          <p:nvPr>
            <p:ph type="body" idx="1"/>
          </p:nvPr>
        </p:nvSpPr>
        <p:spPr>
          <a:xfrm>
            <a:off x="318052" y="4232172"/>
            <a:ext cx="7102737" cy="1704017"/>
          </a:xfrm>
        </p:spPr>
        <p:txBody>
          <a:bodyPr/>
          <a:lstStyle/>
          <a:p>
            <a:pPr lvl="1"/>
            <a:r>
              <a:rPr lang="en-US" dirty="0"/>
              <a:t>Organizational Culture in Bank Acquisitions and Mergers</a:t>
            </a:r>
          </a:p>
          <a:p>
            <a:pPr lvl="1"/>
            <a:endParaRPr lang="en-US" dirty="0" smtClean="0"/>
          </a:p>
          <a:p>
            <a:pPr lvl="1"/>
            <a:r>
              <a:rPr lang="en-US" dirty="0" smtClean="0"/>
              <a:t>Transformational </a:t>
            </a:r>
            <a:r>
              <a:rPr lang="en-US" dirty="0"/>
              <a:t>Leadership and Organizational Culture</a:t>
            </a:r>
          </a:p>
          <a:p>
            <a:endParaRPr lang="en-US" dirty="0"/>
          </a:p>
        </p:txBody>
      </p:sp>
    </p:spTree>
    <p:extLst>
      <p:ext uri="{BB962C8B-B14F-4D97-AF65-F5344CB8AC3E}">
        <p14:creationId xmlns:p14="http://schemas.microsoft.com/office/powerpoint/2010/main" val="279134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Culture in Bank Acquisitions and Mergers</a:t>
            </a:r>
          </a:p>
        </p:txBody>
      </p:sp>
      <p:sp>
        <p:nvSpPr>
          <p:cNvPr id="3" name="Content Placeholder 2"/>
          <p:cNvSpPr>
            <a:spLocks noGrp="1"/>
          </p:cNvSpPr>
          <p:nvPr>
            <p:ph idx="1"/>
          </p:nvPr>
        </p:nvSpPr>
        <p:spPr/>
        <p:txBody>
          <a:bodyPr>
            <a:normAutofit/>
          </a:bodyPr>
          <a:lstStyle/>
          <a:p>
            <a:r>
              <a:rPr lang="en-US" i="1" dirty="0"/>
              <a:t>Culture: </a:t>
            </a:r>
            <a:r>
              <a:rPr lang="en-US" dirty="0"/>
              <a:t>The sum total of ways of living built up by a group of human beings and transferred from one generation to another. </a:t>
            </a:r>
            <a:br>
              <a:rPr lang="en-US" dirty="0"/>
            </a:br>
            <a:endParaRPr lang="en-US" dirty="0" smtClean="0"/>
          </a:p>
          <a:p>
            <a:r>
              <a:rPr lang="en-US" i="1" dirty="0" smtClean="0"/>
              <a:t>Organization </a:t>
            </a:r>
            <a:r>
              <a:rPr lang="en-US" i="1" dirty="0"/>
              <a:t>Culture: </a:t>
            </a:r>
            <a:r>
              <a:rPr lang="en-US" dirty="0"/>
              <a:t>the collective programming of the mind which distinguishes the members of </a:t>
            </a:r>
            <a:r>
              <a:rPr lang="en-US" dirty="0" smtClean="0"/>
              <a:t>one organization </a:t>
            </a:r>
            <a:r>
              <a:rPr lang="en-US" dirty="0"/>
              <a:t>from another.</a:t>
            </a:r>
            <a:endParaRPr lang="en-US" dirty="0"/>
          </a:p>
        </p:txBody>
      </p:sp>
    </p:spTree>
    <p:extLst>
      <p:ext uri="{BB962C8B-B14F-4D97-AF65-F5344CB8AC3E}">
        <p14:creationId xmlns:p14="http://schemas.microsoft.com/office/powerpoint/2010/main" val="2620488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Culture in Bank Acquisitions and </a:t>
            </a:r>
            <a:r>
              <a:rPr lang="en-US" dirty="0" smtClean="0"/>
              <a:t>Mergers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a:t>During a merger, employees (particularly from the acquired firm) are exposed to a different culture or way of doing </a:t>
            </a:r>
            <a:r>
              <a:rPr lang="en-US" dirty="0" smtClean="0"/>
              <a:t>things</a:t>
            </a:r>
          </a:p>
          <a:p>
            <a:pPr lvl="1"/>
            <a:r>
              <a:rPr lang="en-US" dirty="0" smtClean="0"/>
              <a:t>Level </a:t>
            </a:r>
            <a:r>
              <a:rPr lang="en-US" dirty="0"/>
              <a:t>of similarity between the organizations will dictate the degree of cultural </a:t>
            </a:r>
            <a:r>
              <a:rPr lang="en-US" dirty="0" smtClean="0"/>
              <a:t>conflict</a:t>
            </a:r>
          </a:p>
          <a:p>
            <a:pPr lvl="1"/>
            <a:r>
              <a:rPr lang="en-US" dirty="0" smtClean="0"/>
              <a:t>A high </a:t>
            </a:r>
            <a:r>
              <a:rPr lang="en-US" dirty="0"/>
              <a:t>level of cultural conflict may cause uncertainty and stress: lowered productivity, lowered morale and increased </a:t>
            </a:r>
            <a:r>
              <a:rPr lang="en-US" dirty="0" smtClean="0"/>
              <a:t>turnover</a:t>
            </a:r>
          </a:p>
          <a:p>
            <a:r>
              <a:rPr lang="en-US" dirty="0" smtClean="0"/>
              <a:t>Case study for improvement: </a:t>
            </a:r>
          </a:p>
          <a:p>
            <a:pPr lvl="1"/>
            <a:r>
              <a:rPr lang="en-US" dirty="0" smtClean="0"/>
              <a:t>Intermingle </a:t>
            </a:r>
            <a:r>
              <a:rPr lang="en-US" dirty="0"/>
              <a:t>employees to encourage them to learn about each other’s </a:t>
            </a:r>
            <a:r>
              <a:rPr lang="en-US" dirty="0" smtClean="0"/>
              <a:t>culture</a:t>
            </a:r>
          </a:p>
          <a:p>
            <a:pPr lvl="1"/>
            <a:r>
              <a:rPr lang="en-US" dirty="0" smtClean="0"/>
              <a:t>Organizational </a:t>
            </a:r>
            <a:r>
              <a:rPr lang="en-US" dirty="0"/>
              <a:t>publication was created to facilitate communication of the importance of the new </a:t>
            </a:r>
            <a:r>
              <a:rPr lang="en-US" dirty="0" smtClean="0"/>
              <a:t>culture</a:t>
            </a:r>
          </a:p>
          <a:p>
            <a:pPr lvl="1"/>
            <a:r>
              <a:rPr lang="en-US" dirty="0" smtClean="0"/>
              <a:t>One </a:t>
            </a:r>
            <a:r>
              <a:rPr lang="en-US" dirty="0"/>
              <a:t>on one discussions and meetings with upper management</a:t>
            </a:r>
          </a:p>
          <a:p>
            <a:pPr lvl="1"/>
            <a:endParaRPr lang="en-US" dirty="0"/>
          </a:p>
        </p:txBody>
      </p:sp>
    </p:spTree>
    <p:extLst>
      <p:ext uri="{BB962C8B-B14F-4D97-AF65-F5344CB8AC3E}">
        <p14:creationId xmlns:p14="http://schemas.microsoft.com/office/powerpoint/2010/main" val="1109012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Transformational Leadership and Organizational Culture</a:t>
            </a:r>
          </a:p>
        </p:txBody>
      </p:sp>
      <p:sp>
        <p:nvSpPr>
          <p:cNvPr id="3" name="Content Placeholder 2"/>
          <p:cNvSpPr>
            <a:spLocks noGrp="1"/>
          </p:cNvSpPr>
          <p:nvPr>
            <p:ph idx="1"/>
          </p:nvPr>
        </p:nvSpPr>
        <p:spPr/>
        <p:txBody>
          <a:bodyPr>
            <a:normAutofit fontScale="70000" lnSpcReduction="20000"/>
          </a:bodyPr>
          <a:lstStyle/>
          <a:p>
            <a:r>
              <a:rPr lang="en-US" dirty="0"/>
              <a:t>There is constant interplay between culture and </a:t>
            </a:r>
            <a:r>
              <a:rPr lang="en-US" dirty="0" smtClean="0"/>
              <a:t>leadership</a:t>
            </a:r>
            <a:endParaRPr lang="en-US" dirty="0"/>
          </a:p>
          <a:p>
            <a:endParaRPr lang="en-US" i="1" dirty="0" smtClean="0"/>
          </a:p>
          <a:p>
            <a:r>
              <a:rPr lang="en-US" i="1" dirty="0" smtClean="0"/>
              <a:t>Transformational </a:t>
            </a:r>
            <a:r>
              <a:rPr lang="en-US" i="1" dirty="0"/>
              <a:t>leader: </a:t>
            </a:r>
            <a:r>
              <a:rPr lang="en-US" dirty="0"/>
              <a:t>idealized influence, inspirational motivation, intellectual stimulation, and individualized </a:t>
            </a:r>
            <a:r>
              <a:rPr lang="en-US" dirty="0" smtClean="0"/>
              <a:t>consideration</a:t>
            </a:r>
          </a:p>
          <a:p>
            <a:pPr lvl="1"/>
            <a:r>
              <a:rPr lang="en-US" dirty="0" smtClean="0"/>
              <a:t>Exhibit </a:t>
            </a:r>
            <a:r>
              <a:rPr lang="en-US" dirty="0"/>
              <a:t>a sense of vision and purpose: aligning others around the vision and empowering them to take responsibility for achieving </a:t>
            </a:r>
            <a:r>
              <a:rPr lang="en-US" dirty="0" smtClean="0"/>
              <a:t>it</a:t>
            </a:r>
          </a:p>
          <a:p>
            <a:pPr lvl="1"/>
            <a:r>
              <a:rPr lang="en-US" dirty="0" smtClean="0"/>
              <a:t>Facilitate </a:t>
            </a:r>
            <a:r>
              <a:rPr lang="en-US" dirty="0"/>
              <a:t>and teach followers to foster creative </a:t>
            </a:r>
            <a:r>
              <a:rPr lang="en-US" dirty="0" smtClean="0"/>
              <a:t>change</a:t>
            </a:r>
          </a:p>
          <a:p>
            <a:pPr lvl="1"/>
            <a:endParaRPr lang="en-US" dirty="0"/>
          </a:p>
          <a:p>
            <a:r>
              <a:rPr lang="en-US" dirty="0" smtClean="0"/>
              <a:t>A </a:t>
            </a:r>
            <a:r>
              <a:rPr lang="en-US" dirty="0"/>
              <a:t>transformational culture will intertwine a sense of purpose and feeling of </a:t>
            </a:r>
            <a:r>
              <a:rPr lang="en-US" dirty="0" smtClean="0"/>
              <a:t>family, resulting </a:t>
            </a:r>
            <a:r>
              <a:rPr lang="en-US" dirty="0"/>
              <a:t>in work force that is more </a:t>
            </a:r>
            <a:r>
              <a:rPr lang="en-US" dirty="0" smtClean="0"/>
              <a:t>committed</a:t>
            </a:r>
          </a:p>
          <a:p>
            <a:endParaRPr lang="en-US" dirty="0"/>
          </a:p>
          <a:p>
            <a:r>
              <a:rPr lang="en-US" dirty="0"/>
              <a:t>There exists a rich set of norms that will readily adapt to forces of external pressure for change</a:t>
            </a:r>
            <a:endParaRPr lang="en-US" dirty="0"/>
          </a:p>
        </p:txBody>
      </p:sp>
    </p:spTree>
    <p:extLst>
      <p:ext uri="{BB962C8B-B14F-4D97-AF65-F5344CB8AC3E}">
        <p14:creationId xmlns:p14="http://schemas.microsoft.com/office/powerpoint/2010/main" val="3288930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Transformational Leadership and Organizational </a:t>
            </a:r>
            <a:r>
              <a:rPr lang="en-US" dirty="0" smtClean="0"/>
              <a:t>Culture Cont’d</a:t>
            </a:r>
            <a:endParaRPr lang="en-US" dirty="0"/>
          </a:p>
        </p:txBody>
      </p:sp>
      <p:sp>
        <p:nvSpPr>
          <p:cNvPr id="3" name="Content Placeholder 2"/>
          <p:cNvSpPr>
            <a:spLocks noGrp="1"/>
          </p:cNvSpPr>
          <p:nvPr>
            <p:ph idx="1"/>
          </p:nvPr>
        </p:nvSpPr>
        <p:spPr>
          <a:xfrm>
            <a:off x="531639" y="2232992"/>
            <a:ext cx="6887389" cy="4625008"/>
          </a:xfrm>
        </p:spPr>
        <p:txBody>
          <a:bodyPr>
            <a:normAutofit fontScale="55000" lnSpcReduction="20000"/>
          </a:bodyPr>
          <a:lstStyle/>
          <a:p>
            <a:pPr marL="0" indent="0">
              <a:buNone/>
            </a:pPr>
            <a:r>
              <a:rPr lang="en-US" sz="3300" dirty="0" smtClean="0"/>
              <a:t>Six typologies of organizational culture:</a:t>
            </a:r>
          </a:p>
          <a:p>
            <a:pPr marL="457200" indent="-457200">
              <a:buFont typeface="+mj-lt"/>
              <a:buAutoNum type="arabicPeriod"/>
            </a:pPr>
            <a:endParaRPr lang="en-US" dirty="0" smtClean="0"/>
          </a:p>
          <a:p>
            <a:pPr marL="457200" indent="-457200">
              <a:buFont typeface="+mj-lt"/>
              <a:buAutoNum type="arabicPeriod"/>
            </a:pPr>
            <a:r>
              <a:rPr lang="en-US" dirty="0" smtClean="0"/>
              <a:t>Predominantly/Moderate </a:t>
            </a:r>
            <a:r>
              <a:rPr lang="en-US" dirty="0"/>
              <a:t>Transformational Organization: very transformational. Individuals likely to be talking about purposes, vision, values, fulfillment. De-emphasize formal agreements/controls which can result in a lack of direction for employees. Structure will be loose, decentralized and flat. There is likely to be high expressiveness, creativity and flexibility</a:t>
            </a:r>
            <a:r>
              <a:rPr lang="en-US" dirty="0" smtClean="0"/>
              <a:t>.</a:t>
            </a:r>
          </a:p>
          <a:p>
            <a:pPr marL="457200" indent="-457200">
              <a:buFont typeface="+mj-lt"/>
              <a:buAutoNum type="arabicPeriod"/>
            </a:pPr>
            <a:r>
              <a:rPr lang="en-US" dirty="0" smtClean="0"/>
              <a:t>High </a:t>
            </a:r>
            <a:r>
              <a:rPr lang="en-US" dirty="0"/>
              <a:t>Contrast Organization: mixed transactional and transformational scores. Likely will produce more conflict between ways to achieve results but it will be constructive in nature. </a:t>
            </a:r>
            <a:endParaRPr lang="en-US" dirty="0" smtClean="0"/>
          </a:p>
          <a:p>
            <a:pPr marL="457200" indent="-457200">
              <a:buFont typeface="+mj-lt"/>
              <a:buAutoNum type="arabicPeriod"/>
            </a:pPr>
            <a:r>
              <a:rPr lang="en-US" dirty="0" smtClean="0"/>
              <a:t>Coasting </a:t>
            </a:r>
            <a:r>
              <a:rPr lang="en-US" dirty="0"/>
              <a:t>Organizational Culture: Middle of the road: external controls balanced with self-control. The organization will coast by not maximizing its resources and opportunities. This will result in little change. </a:t>
            </a:r>
          </a:p>
          <a:p>
            <a:pPr marL="457200" indent="-457200">
              <a:buFont typeface="+mj-lt"/>
              <a:buAutoNum type="arabicPeriod"/>
            </a:pPr>
            <a:r>
              <a:rPr lang="en-US" dirty="0" smtClean="0"/>
              <a:t>Predominately/Moderate </a:t>
            </a:r>
            <a:r>
              <a:rPr lang="en-US" dirty="0"/>
              <a:t>Contractual Organizations: Highly transactional. Self-interest of individuals is paramount with an emphasis on controls, directions and procedures. The structure will be highly centralized with a clear top-down chain of command. </a:t>
            </a:r>
            <a:endParaRPr lang="en-US" dirty="0" smtClean="0"/>
          </a:p>
          <a:p>
            <a:pPr marL="457200" indent="-457200">
              <a:buFont typeface="+mj-lt"/>
              <a:buAutoNum type="arabicPeriod"/>
            </a:pPr>
            <a:r>
              <a:rPr lang="en-US" dirty="0" smtClean="0"/>
              <a:t>Pedestrian </a:t>
            </a:r>
            <a:r>
              <a:rPr lang="en-US" dirty="0"/>
              <a:t>Organization: Moderately transactional. Little is achieved outside of formal agreements and little to no change is exhibited within the organization. General sense of structure and procedure with routine work. </a:t>
            </a:r>
            <a:endParaRPr lang="en-US" dirty="0" smtClean="0"/>
          </a:p>
          <a:p>
            <a:pPr marL="457200" indent="-457200">
              <a:buFont typeface="+mj-lt"/>
              <a:buAutoNum type="arabicPeriod"/>
            </a:pPr>
            <a:r>
              <a:rPr lang="en-US" dirty="0" smtClean="0"/>
              <a:t>Garbage </a:t>
            </a:r>
            <a:r>
              <a:rPr lang="en-US" dirty="0"/>
              <a:t>Can Organizational Culture: Lacking either transactional or transformational qualities. Lack of general consensus and the organization is a “garbage can of fruitless activities.” It is lacking in purpose, vision, values as well as rules and regulations needed to control activities</a:t>
            </a:r>
          </a:p>
        </p:txBody>
      </p:sp>
    </p:spTree>
    <p:extLst>
      <p:ext uri="{BB962C8B-B14F-4D97-AF65-F5344CB8AC3E}">
        <p14:creationId xmlns:p14="http://schemas.microsoft.com/office/powerpoint/2010/main" val="124027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and Practice Routines</a:t>
            </a:r>
            <a:endParaRPr lang="en-US" dirty="0"/>
          </a:p>
        </p:txBody>
      </p:sp>
      <p:sp>
        <p:nvSpPr>
          <p:cNvPr id="3" name="Text Placeholder 2"/>
          <p:cNvSpPr>
            <a:spLocks noGrp="1"/>
          </p:cNvSpPr>
          <p:nvPr>
            <p:ph type="body" idx="1"/>
          </p:nvPr>
        </p:nvSpPr>
        <p:spPr>
          <a:xfrm>
            <a:off x="318052" y="4232172"/>
            <a:ext cx="7102737" cy="1704017"/>
          </a:xfrm>
        </p:spPr>
        <p:txBody>
          <a:bodyPr/>
          <a:lstStyle/>
          <a:p>
            <a:r>
              <a:rPr lang="en-US" b="1" dirty="0"/>
              <a:t>Exploring Organizational Culture</a:t>
            </a:r>
            <a:endParaRPr lang="en-US" dirty="0"/>
          </a:p>
        </p:txBody>
      </p:sp>
    </p:spTree>
    <p:extLst>
      <p:ext uri="{BB962C8B-B14F-4D97-AF65-F5344CB8AC3E}">
        <p14:creationId xmlns:p14="http://schemas.microsoft.com/office/powerpoint/2010/main" val="17489219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125</TotalTime>
  <Words>668</Words>
  <Application>Microsoft Office PowerPoint</Application>
  <PresentationFormat>On-screen Show (4:3)</PresentationFormat>
  <Paragraphs>62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Berlin</vt:lpstr>
      <vt:lpstr>Organizational Culture</vt:lpstr>
      <vt:lpstr>Agenda</vt:lpstr>
      <vt:lpstr>Organizational Culture </vt:lpstr>
      <vt:lpstr>Organizational Culture Articles</vt:lpstr>
      <vt:lpstr>Organizational Culture in Bank Acquisitions and Mergers</vt:lpstr>
      <vt:lpstr>Organizational Culture in Bank Acquisitions and Mergers Cont’d</vt:lpstr>
      <vt:lpstr>Transformational Leadership and Organizational Culture</vt:lpstr>
      <vt:lpstr>Transformational Leadership and Organizational Culture Cont’d</vt:lpstr>
      <vt:lpstr>Exercises and Practice Routines</vt:lpstr>
      <vt:lpstr> Exploring Organizational Culture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Culture</dc:title>
  <dc:creator>Pat Eglinton</dc:creator>
  <cp:lastModifiedBy>Pat Eglinton</cp:lastModifiedBy>
  <cp:revision>9</cp:revision>
  <dcterms:created xsi:type="dcterms:W3CDTF">2013-11-25T16:41:49Z</dcterms:created>
  <dcterms:modified xsi:type="dcterms:W3CDTF">2013-11-26T21:56:35Z</dcterms:modified>
</cp:coreProperties>
</file>